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8288000" cy="10287000"/>
  <p:notesSz cx="6858000" cy="9144000"/>
  <p:embeddedFontLst>
    <p:embeddedFont>
      <p:font typeface="Rubik" pitchFamily="2" charset="-79"/>
      <p:regular r:id="rId10"/>
    </p:embeddedFont>
    <p:embeddedFont>
      <p:font typeface="Rubik Bold" pitchFamily="2" charset="-79"/>
      <p:regular r:id="rId11"/>
      <p:bold r:id="rId12"/>
    </p:embeddedFont>
    <p:embeddedFont>
      <p:font typeface="Rubik Medium" pitchFamily="2" charset="-79"/>
      <p:regular r:id="rId13"/>
    </p:embeddedFont>
    <p:embeddedFont>
      <p:font typeface="Rubik Semi-Bold" pitchFamily="2" charset="-79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 autoAdjust="0"/>
    <p:restoredTop sz="94597" autoAdjust="0"/>
  </p:normalViewPr>
  <p:slideViewPr>
    <p:cSldViewPr>
      <p:cViewPr varScale="1">
        <p:scale>
          <a:sx n="63" d="100"/>
          <a:sy n="63" d="100"/>
        </p:scale>
        <p:origin x="7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malfarouk/Desktop/Digital%20MArketing%20Analysis-Fina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malfarouk/Desktop/Digital%20MArketing%20Analysis-Fina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malfarouk/Desktop/Digital%20MArketing%20Analysis-Fina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malfarouk/Desktop/Digital%20MArketing%20Analysis-Fina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[Digital MArketing Analysis-Final.xlsx]Impressions,CTR!PivotTable13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Impressions Campaigns Overtime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KW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'Impressions,CTR'!$C$43:$C$44</c:f>
              <c:strCache>
                <c:ptCount val="1"/>
                <c:pt idx="0">
                  <c:v>Fall 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cat>
            <c:strRef>
              <c:f>'Impressions,CTR'!$B$45:$B$54</c:f>
              <c:strCache>
                <c:ptCount val="9"/>
                <c:pt idx="0">
                  <c:v>Mar</c:v>
                </c:pt>
                <c:pt idx="1">
                  <c:v>Apr</c:v>
                </c:pt>
                <c:pt idx="2">
                  <c:v>May</c:v>
                </c:pt>
                <c:pt idx="3">
                  <c:v>Jun</c:v>
                </c:pt>
                <c:pt idx="4">
                  <c:v>Jul</c:v>
                </c:pt>
                <c:pt idx="5">
                  <c:v>Aug</c:v>
                </c:pt>
                <c:pt idx="6">
                  <c:v>Sep</c:v>
                </c:pt>
                <c:pt idx="7">
                  <c:v>Oct</c:v>
                </c:pt>
                <c:pt idx="8">
                  <c:v>Nov</c:v>
                </c:pt>
              </c:strCache>
            </c:strRef>
          </c:cat>
          <c:val>
            <c:numRef>
              <c:f>'Impressions,CTR'!$C$45:$C$54</c:f>
              <c:numCache>
                <c:formatCode>General</c:formatCode>
                <c:ptCount val="9"/>
                <c:pt idx="6">
                  <c:v>2112746</c:v>
                </c:pt>
                <c:pt idx="7">
                  <c:v>2203982</c:v>
                </c:pt>
                <c:pt idx="8">
                  <c:v>2117531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EBB-6F41-911F-DB0EAF2C01BF}"/>
            </c:ext>
          </c:extLst>
        </c:ser>
        <c:ser>
          <c:idx val="1"/>
          <c:order val="1"/>
          <c:tx>
            <c:strRef>
              <c:f>'Impressions,CTR'!$D$43:$D$44</c:f>
              <c:strCache>
                <c:ptCount val="1"/>
                <c:pt idx="0">
                  <c:v>Spring 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cat>
            <c:strRef>
              <c:f>'Impressions,CTR'!$B$45:$B$54</c:f>
              <c:strCache>
                <c:ptCount val="9"/>
                <c:pt idx="0">
                  <c:v>Mar</c:v>
                </c:pt>
                <c:pt idx="1">
                  <c:v>Apr</c:v>
                </c:pt>
                <c:pt idx="2">
                  <c:v>May</c:v>
                </c:pt>
                <c:pt idx="3">
                  <c:v>Jun</c:v>
                </c:pt>
                <c:pt idx="4">
                  <c:v>Jul</c:v>
                </c:pt>
                <c:pt idx="5">
                  <c:v>Aug</c:v>
                </c:pt>
                <c:pt idx="6">
                  <c:v>Sep</c:v>
                </c:pt>
                <c:pt idx="7">
                  <c:v>Oct</c:v>
                </c:pt>
                <c:pt idx="8">
                  <c:v>Nov</c:v>
                </c:pt>
              </c:strCache>
            </c:strRef>
          </c:cat>
          <c:val>
            <c:numRef>
              <c:f>'Impressions,CTR'!$D$45:$D$54</c:f>
              <c:numCache>
                <c:formatCode>General</c:formatCode>
                <c:ptCount val="9"/>
                <c:pt idx="0">
                  <c:v>1597872.3999999973</c:v>
                </c:pt>
                <c:pt idx="1">
                  <c:v>1545702.2000000007</c:v>
                </c:pt>
                <c:pt idx="2">
                  <c:v>1608036.7999999982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EBB-6F41-911F-DB0EAF2C01BF}"/>
            </c:ext>
          </c:extLst>
        </c:ser>
        <c:ser>
          <c:idx val="2"/>
          <c:order val="2"/>
          <c:tx>
            <c:strRef>
              <c:f>'Impressions,CTR'!$E$43:$E$44</c:f>
              <c:strCache>
                <c:ptCount val="1"/>
                <c:pt idx="0">
                  <c:v>Summer 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cat>
            <c:strRef>
              <c:f>'Impressions,CTR'!$B$45:$B$54</c:f>
              <c:strCache>
                <c:ptCount val="9"/>
                <c:pt idx="0">
                  <c:v>Mar</c:v>
                </c:pt>
                <c:pt idx="1">
                  <c:v>Apr</c:v>
                </c:pt>
                <c:pt idx="2">
                  <c:v>May</c:v>
                </c:pt>
                <c:pt idx="3">
                  <c:v>Jun</c:v>
                </c:pt>
                <c:pt idx="4">
                  <c:v>Jul</c:v>
                </c:pt>
                <c:pt idx="5">
                  <c:v>Aug</c:v>
                </c:pt>
                <c:pt idx="6">
                  <c:v>Sep</c:v>
                </c:pt>
                <c:pt idx="7">
                  <c:v>Oct</c:v>
                </c:pt>
                <c:pt idx="8">
                  <c:v>Nov</c:v>
                </c:pt>
              </c:strCache>
            </c:strRef>
          </c:cat>
          <c:val>
            <c:numRef>
              <c:f>'Impressions,CTR'!$E$45:$E$54</c:f>
              <c:numCache>
                <c:formatCode>General</c:formatCode>
                <c:ptCount val="9"/>
                <c:pt idx="3">
                  <c:v>1125724.9000000006</c:v>
                </c:pt>
                <c:pt idx="4">
                  <c:v>1168917.800000001</c:v>
                </c:pt>
                <c:pt idx="5">
                  <c:v>1164935.6999999997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EBB-6F41-911F-DB0EAF2C01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71524527"/>
        <c:axId val="1386933375"/>
      </c:lineChart>
      <c:catAx>
        <c:axId val="15715245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KW"/>
          </a:p>
        </c:txPr>
        <c:crossAx val="1386933375"/>
        <c:crosses val="autoZero"/>
        <c:auto val="1"/>
        <c:lblAlgn val="ctr"/>
        <c:lblOffset val="100"/>
        <c:noMultiLvlLbl val="0"/>
      </c:catAx>
      <c:valAx>
        <c:axId val="13869333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KW"/>
          </a:p>
        </c:txPr>
        <c:crossAx val="15715245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KW"/>
          </a:p>
        </c:txPr>
      </c:legendEntry>
      <c:layout>
        <c:manualLayout>
          <c:xMode val="edge"/>
          <c:yMode val="edge"/>
          <c:x val="0.88075466571965644"/>
          <c:y val="0.34585865836071616"/>
          <c:w val="9.8198693679141941E-2"/>
          <c:h val="0.278679684575807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K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KW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[Digital MArketing Analysis-Final.xlsx]Cost!PivotTable14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Cost by Channel, Ad Type and Device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KW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Cost!$B$4:$B$6</c:f>
              <c:strCache>
                <c:ptCount val="1"/>
                <c:pt idx="0">
                  <c:v>Collection - Desktop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K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Cost!$A$7:$A$10</c:f>
              <c:strCache>
                <c:ptCount val="3"/>
                <c:pt idx="0">
                  <c:v>Facebook</c:v>
                </c:pt>
                <c:pt idx="1">
                  <c:v>Instagram</c:v>
                </c:pt>
                <c:pt idx="2">
                  <c:v>Pinterest</c:v>
                </c:pt>
              </c:strCache>
            </c:strRef>
          </c:cat>
          <c:val>
            <c:numRef>
              <c:f>Cost!$B$7:$B$10</c:f>
              <c:numCache>
                <c:formatCode>0.00%</c:formatCode>
                <c:ptCount val="3"/>
                <c:pt idx="0">
                  <c:v>0.10909678323873877</c:v>
                </c:pt>
                <c:pt idx="1">
                  <c:v>7.0816711953183897E-2</c:v>
                </c:pt>
                <c:pt idx="2">
                  <c:v>5.4916953711468743E-2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16-4345-8AE1-322C9F705128}"/>
            </c:ext>
          </c:extLst>
        </c:ser>
        <c:ser>
          <c:idx val="1"/>
          <c:order val="1"/>
          <c:tx>
            <c:strRef>
              <c:f>Cost!$C$4:$C$6</c:f>
              <c:strCache>
                <c:ptCount val="1"/>
                <c:pt idx="0">
                  <c:v>Collection - Mobile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K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Cost!$A$7:$A$10</c:f>
              <c:strCache>
                <c:ptCount val="3"/>
                <c:pt idx="0">
                  <c:v>Facebook</c:v>
                </c:pt>
                <c:pt idx="1">
                  <c:v>Instagram</c:v>
                </c:pt>
                <c:pt idx="2">
                  <c:v>Pinterest</c:v>
                </c:pt>
              </c:strCache>
            </c:strRef>
          </c:cat>
          <c:val>
            <c:numRef>
              <c:f>Cost!$C$7:$C$10</c:f>
              <c:numCache>
                <c:formatCode>0.00%</c:formatCode>
                <c:ptCount val="3"/>
                <c:pt idx="0">
                  <c:v>9.3959089705846807E-2</c:v>
                </c:pt>
                <c:pt idx="1">
                  <c:v>6.6622350066349478E-2</c:v>
                </c:pt>
                <c:pt idx="2">
                  <c:v>4.670597488489206E-2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E16-4345-8AE1-322C9F705128}"/>
            </c:ext>
          </c:extLst>
        </c:ser>
        <c:ser>
          <c:idx val="2"/>
          <c:order val="2"/>
          <c:tx>
            <c:strRef>
              <c:f>Cost!$E$4:$E$6</c:f>
              <c:strCache>
                <c:ptCount val="1"/>
                <c:pt idx="0">
                  <c:v>Discount - Desktop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K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Cost!$A$7:$A$10</c:f>
              <c:strCache>
                <c:ptCount val="3"/>
                <c:pt idx="0">
                  <c:v>Facebook</c:v>
                </c:pt>
                <c:pt idx="1">
                  <c:v>Instagram</c:v>
                </c:pt>
                <c:pt idx="2">
                  <c:v>Pinterest</c:v>
                </c:pt>
              </c:strCache>
            </c:strRef>
          </c:cat>
          <c:val>
            <c:numRef>
              <c:f>Cost!$E$7:$E$10</c:f>
              <c:numCache>
                <c:formatCode>0.00%</c:formatCode>
                <c:ptCount val="3"/>
                <c:pt idx="0">
                  <c:v>0.12456614018934006</c:v>
                </c:pt>
                <c:pt idx="1">
                  <c:v>0.13099857307487905</c:v>
                </c:pt>
                <c:pt idx="2">
                  <c:v>3.7744177828432056E-2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E16-4345-8AE1-322C9F705128}"/>
            </c:ext>
          </c:extLst>
        </c:ser>
        <c:ser>
          <c:idx val="3"/>
          <c:order val="3"/>
          <c:tx>
            <c:strRef>
              <c:f>Cost!$F$4:$F$6</c:f>
              <c:strCache>
                <c:ptCount val="1"/>
                <c:pt idx="0">
                  <c:v>Discount - Mobile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KW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Cost!$A$7:$A$10</c:f>
              <c:strCache>
                <c:ptCount val="3"/>
                <c:pt idx="0">
                  <c:v>Facebook</c:v>
                </c:pt>
                <c:pt idx="1">
                  <c:v>Instagram</c:v>
                </c:pt>
                <c:pt idx="2">
                  <c:v>Pinterest</c:v>
                </c:pt>
              </c:strCache>
            </c:strRef>
          </c:cat>
          <c:val>
            <c:numRef>
              <c:f>Cost!$F$7:$F$10</c:f>
              <c:numCache>
                <c:formatCode>0.00%</c:formatCode>
                <c:ptCount val="3"/>
                <c:pt idx="0">
                  <c:v>0.11104571714743597</c:v>
                </c:pt>
                <c:pt idx="1">
                  <c:v>0.11988694099607912</c:v>
                </c:pt>
                <c:pt idx="2">
                  <c:v>3.3640587203354132E-2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E16-4345-8AE1-322C9F70512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52289616"/>
        <c:axId val="818401328"/>
      </c:barChart>
      <c:catAx>
        <c:axId val="152289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KW"/>
          </a:p>
        </c:txPr>
        <c:crossAx val="818401328"/>
        <c:crosses val="autoZero"/>
        <c:auto val="1"/>
        <c:lblAlgn val="ctr"/>
        <c:lblOffset val="100"/>
        <c:noMultiLvlLbl val="0"/>
      </c:catAx>
      <c:valAx>
        <c:axId val="818401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KW"/>
          </a:p>
        </c:txPr>
        <c:crossAx val="152289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KW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KW"/>
          </a:p>
        </c:txPr>
      </c:legendEntry>
      <c:layout>
        <c:manualLayout>
          <c:xMode val="edge"/>
          <c:yMode val="edge"/>
          <c:x val="0.80568480383894658"/>
          <c:y val="0.18557950724327346"/>
          <c:w val="0.18487150633049446"/>
          <c:h val="0.500300026191802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K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KW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[Digital MArketing Analysis-Final.xlsx]Cost!PivotTable6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Cost by City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KW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layout>
            <c:manualLayout>
              <c:x val="9.0177133655394523E-2"/>
              <c:y val="-9.2050209205020952E-2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layout>
            <c:manualLayout>
              <c:x val="-0.10305958132045089"/>
              <c:y val="-8.3682008368200875E-2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layout>
            <c:manualLayout>
              <c:x val="0.17069243156199679"/>
              <c:y val="-8.3682008368202374E-3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layout>
            <c:manualLayout>
              <c:x val="9.0177133655394523E-2"/>
              <c:y val="-9.2050209205020952E-2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layout>
            <c:manualLayout>
              <c:x val="0.17069243156199679"/>
              <c:y val="-8.3682008368202374E-3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layout>
            <c:manualLayout>
              <c:x val="-0.10305958132045089"/>
              <c:y val="-8.3682008368200875E-2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</c:pivotFmts>
    <c:plotArea>
      <c:layout>
        <c:manualLayout>
          <c:layoutTarget val="inner"/>
          <c:xMode val="edge"/>
          <c:yMode val="edge"/>
          <c:x val="8.7077459674857263E-2"/>
          <c:y val="0.13169737801600095"/>
          <c:w val="0.68952079570107205"/>
          <c:h val="0.72557387334922707"/>
        </c:manualLayout>
      </c:layout>
      <c:doughnutChart>
        <c:varyColors val="1"/>
        <c:ser>
          <c:idx val="0"/>
          <c:order val="0"/>
          <c:tx>
            <c:strRef>
              <c:f>Cost!$B$35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A177-1348-A390-7099B672A924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A177-1348-A390-7099B672A924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A177-1348-A390-7099B672A924}"/>
              </c:ext>
            </c:extLst>
          </c:dPt>
          <c:dLbls>
            <c:spPr>
              <a:solidFill>
                <a:sysClr val="window" lastClr="FFFFFF"/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KW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Cost!$A$36:$A$39</c:f>
              <c:strCache>
                <c:ptCount val="3"/>
                <c:pt idx="0">
                  <c:v>Birmingham</c:v>
                </c:pt>
                <c:pt idx="1">
                  <c:v>London</c:v>
                </c:pt>
                <c:pt idx="2">
                  <c:v>Manchester</c:v>
                </c:pt>
              </c:strCache>
            </c:strRef>
          </c:cat>
          <c:val>
            <c:numRef>
              <c:f>Cost!$B$36:$B$39</c:f>
              <c:numCache>
                <c:formatCode>General</c:formatCode>
                <c:ptCount val="3"/>
                <c:pt idx="0">
                  <c:v>39484.203954386998</c:v>
                </c:pt>
                <c:pt idx="1">
                  <c:v>66704.461362106478</c:v>
                </c:pt>
                <c:pt idx="2">
                  <c:v>57061.401645846374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177-1348-A390-7099B672A9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081855274265433"/>
          <c:y val="0.30886464669137981"/>
          <c:w val="0.21918144725734567"/>
          <c:h val="0.194756211097158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K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KW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[Digital MArketing Analysis-Final.xlsx]Profit!PivotTable7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Profit by City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KW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layout>
            <c:manualLayout>
              <c:x val="6.7846607669616518E-2"/>
              <c:y val="-0.14814814814814814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layout>
            <c:manualLayout>
              <c:x val="0.18584070796460178"/>
              <c:y val="-4.6296296296296294E-3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layout>
            <c:manualLayout>
              <c:x val="-0.10619469026548672"/>
              <c:y val="-9.2592592592592629E-2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layout>
            <c:manualLayout>
              <c:x val="6.7846607669616518E-2"/>
              <c:y val="-0.14814814814814814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layout>
            <c:manualLayout>
              <c:x val="0.18584070796460178"/>
              <c:y val="-4.6296296296296294E-3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dLbl>
          <c:idx val="0"/>
          <c:layout>
            <c:manualLayout>
              <c:x val="-0.10619469026548672"/>
              <c:y val="-9.2592592592592629E-2"/>
            </c:manualLayout>
          </c:layout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6.7846607669616518E-2"/>
              <c:y val="-0.14814814814814814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0.25789050433361854"/>
              <c:y val="4.0860588650373633E-2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6.1278541532814521E-2"/>
              <c:y val="-0.18736381296243895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6.7846607669616518E-2"/>
              <c:y val="-0.14814814814814814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0.25789050433361854"/>
              <c:y val="4.0860588650373633E-2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6.1278541532814521E-2"/>
              <c:y val="-0.18736381296243895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6.7846607669616518E-2"/>
              <c:y val="-0.14814814814814814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0.25789050433361854"/>
              <c:y val="4.0860588650373633E-2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6.1278541532814521E-2"/>
              <c:y val="-0.18736381296243895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6.7846607669616518E-2"/>
              <c:y val="-0.14814814814814814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0.25789050433361854"/>
              <c:y val="4.0860588650373633E-2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dLbl>
          <c:idx val="0"/>
          <c:layout>
            <c:manualLayout>
              <c:x val="-6.1278541532814521E-2"/>
              <c:y val="-0.18736381296243895"/>
            </c:manualLayout>
          </c:layout>
          <c:spPr>
            <a:solidFill>
              <a:sysClr val="window" lastClr="FFFFFF"/>
            </a:solidFill>
            <a:ln>
              <a:noFill/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KW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8.7077434974449308E-2"/>
          <c:y val="0.13169711883449567"/>
          <c:w val="0.68952088377165921"/>
          <c:h val="0.7255743884194602"/>
        </c:manualLayout>
      </c:layout>
      <c:doughnutChart>
        <c:varyColors val="1"/>
        <c:ser>
          <c:idx val="0"/>
          <c:order val="0"/>
          <c:tx>
            <c:strRef>
              <c:f>Profit!$B$42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8B85-E347-B4AC-768EACB63342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8B85-E347-B4AC-768EACB63342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8B85-E347-B4AC-768EACB63342}"/>
              </c:ext>
            </c:extLst>
          </c:dPt>
          <c:dLbls>
            <c:dLbl>
              <c:idx val="0"/>
              <c:layout>
                <c:manualLayout>
                  <c:x val="6.7846607669616518E-2"/>
                  <c:y val="-0.1481481481481481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B85-E347-B4AC-768EACB63342}"/>
                </c:ext>
              </c:extLst>
            </c:dLbl>
            <c:dLbl>
              <c:idx val="1"/>
              <c:layout>
                <c:manualLayout>
                  <c:x val="0.25789050433361854"/>
                  <c:y val="4.0860588650373633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B85-E347-B4AC-768EACB63342}"/>
                </c:ext>
              </c:extLst>
            </c:dLbl>
            <c:dLbl>
              <c:idx val="2"/>
              <c:layout>
                <c:manualLayout>
                  <c:x val="-6.1278541532814521E-2"/>
                  <c:y val="-0.18736381296243895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B85-E347-B4AC-768EACB63342}"/>
                </c:ext>
              </c:extLst>
            </c:dLbl>
            <c:spPr>
              <a:solidFill>
                <a:sysClr val="window" lastClr="FFFFFF"/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KW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Profit!$A$43:$A$46</c:f>
              <c:strCache>
                <c:ptCount val="3"/>
                <c:pt idx="0">
                  <c:v>Birmingham</c:v>
                </c:pt>
                <c:pt idx="1">
                  <c:v>London</c:v>
                </c:pt>
                <c:pt idx="2">
                  <c:v>Manchester</c:v>
                </c:pt>
              </c:strCache>
            </c:strRef>
          </c:cat>
          <c:val>
            <c:numRef>
              <c:f>Profit!$B$43:$B$46</c:f>
              <c:numCache>
                <c:formatCode>General</c:formatCode>
                <c:ptCount val="3"/>
                <c:pt idx="0">
                  <c:v>550019.07600000035</c:v>
                </c:pt>
                <c:pt idx="1">
                  <c:v>532011.48000000091</c:v>
                </c:pt>
                <c:pt idx="2">
                  <c:v>649669.87999999989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B85-E347-B4AC-768EACB633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081861491570326"/>
          <c:y val="0.34677324029930401"/>
          <c:w val="0.21918138508429671"/>
          <c:h val="0.1947562692303559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K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KW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jpeg>
</file>

<file path=ppt/media/image21.jpeg>
</file>

<file path=ppt/media/image22.jpeg>
</file>

<file path=ppt/media/image23.jpeg>
</file>

<file path=ppt/media/image3.sv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.xml"/><Relationship Id="rId3" Type="http://schemas.openxmlformats.org/officeDocument/2006/relationships/image" Target="../media/image16.png"/><Relationship Id="rId7" Type="http://schemas.openxmlformats.org/officeDocument/2006/relationships/chart" Target="../charts/chart2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.xml"/><Relationship Id="rId11" Type="http://schemas.openxmlformats.org/officeDocument/2006/relationships/image" Target="../media/image19.emf"/><Relationship Id="rId5" Type="http://schemas.openxmlformats.org/officeDocument/2006/relationships/image" Target="../media/image18.png"/><Relationship Id="rId10" Type="http://schemas.openxmlformats.org/officeDocument/2006/relationships/package" Target="../embeddings/Microsoft_Excel_Worksheet.xlsx"/><Relationship Id="rId4" Type="http://schemas.openxmlformats.org/officeDocument/2006/relationships/image" Target="../media/image17.png"/><Relationship Id="rId9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3" name="Freeform 3"/>
          <p:cNvSpPr/>
          <p:nvPr/>
        </p:nvSpPr>
        <p:spPr>
          <a:xfrm flipV="1">
            <a:off x="-464167" y="-1696603"/>
            <a:ext cx="20197310" cy="4519148"/>
          </a:xfrm>
          <a:custGeom>
            <a:avLst/>
            <a:gdLst/>
            <a:ahLst/>
            <a:cxnLst/>
            <a:rect l="l" t="t" r="r" b="b"/>
            <a:pathLst>
              <a:path w="20197310" h="4519148">
                <a:moveTo>
                  <a:pt x="0" y="4519148"/>
                </a:moveTo>
                <a:lnTo>
                  <a:pt x="20197309" y="4519148"/>
                </a:lnTo>
                <a:lnTo>
                  <a:pt x="20197309" y="0"/>
                </a:lnTo>
                <a:lnTo>
                  <a:pt x="0" y="0"/>
                </a:lnTo>
                <a:lnTo>
                  <a:pt x="0" y="4519148"/>
                </a:lnTo>
                <a:close/>
              </a:path>
            </a:pathLst>
          </a:custGeom>
          <a:blipFill>
            <a:blip r:embed="rId3">
              <a:alphaModFix amt="36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4" name="Freeform 4"/>
          <p:cNvSpPr/>
          <p:nvPr/>
        </p:nvSpPr>
        <p:spPr>
          <a:xfrm>
            <a:off x="10054577" y="1609820"/>
            <a:ext cx="7549036" cy="7648480"/>
          </a:xfrm>
          <a:custGeom>
            <a:avLst/>
            <a:gdLst/>
            <a:ahLst/>
            <a:cxnLst/>
            <a:rect l="l" t="t" r="r" b="b"/>
            <a:pathLst>
              <a:path w="7549036" h="7648480">
                <a:moveTo>
                  <a:pt x="0" y="0"/>
                </a:moveTo>
                <a:lnTo>
                  <a:pt x="7549037" y="0"/>
                </a:lnTo>
                <a:lnTo>
                  <a:pt x="7549037" y="7648480"/>
                </a:lnTo>
                <a:lnTo>
                  <a:pt x="0" y="76484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5" name="Freeform 5"/>
          <p:cNvSpPr/>
          <p:nvPr/>
        </p:nvSpPr>
        <p:spPr>
          <a:xfrm flipH="1">
            <a:off x="15539616" y="-117346"/>
            <a:ext cx="2969479" cy="3533680"/>
          </a:xfrm>
          <a:custGeom>
            <a:avLst/>
            <a:gdLst/>
            <a:ahLst/>
            <a:cxnLst/>
            <a:rect l="l" t="t" r="r" b="b"/>
            <a:pathLst>
              <a:path w="2969479" h="3533680">
                <a:moveTo>
                  <a:pt x="2969479" y="0"/>
                </a:moveTo>
                <a:lnTo>
                  <a:pt x="0" y="0"/>
                </a:lnTo>
                <a:lnTo>
                  <a:pt x="0" y="3533680"/>
                </a:lnTo>
                <a:lnTo>
                  <a:pt x="2969479" y="3533680"/>
                </a:lnTo>
                <a:lnTo>
                  <a:pt x="2969479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grpSp>
        <p:nvGrpSpPr>
          <p:cNvPr id="6" name="Group 6"/>
          <p:cNvGrpSpPr/>
          <p:nvPr/>
        </p:nvGrpSpPr>
        <p:grpSpPr>
          <a:xfrm>
            <a:off x="1028700" y="7091713"/>
            <a:ext cx="5330564" cy="1053527"/>
            <a:chOff x="0" y="0"/>
            <a:chExt cx="2056276" cy="406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56276" cy="406400"/>
            </a:xfrm>
            <a:custGeom>
              <a:avLst/>
              <a:gdLst/>
              <a:ahLst/>
              <a:cxnLst/>
              <a:rect l="l" t="t" r="r" b="b"/>
              <a:pathLst>
                <a:path w="2056276" h="406400">
                  <a:moveTo>
                    <a:pt x="1853076" y="0"/>
                  </a:moveTo>
                  <a:cubicBezTo>
                    <a:pt x="1965300" y="0"/>
                    <a:pt x="2056276" y="90976"/>
                    <a:pt x="2056276" y="203200"/>
                  </a:cubicBezTo>
                  <a:cubicBezTo>
                    <a:pt x="2056276" y="315424"/>
                    <a:pt x="1965300" y="406400"/>
                    <a:pt x="185307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10B39"/>
              </a:solidFill>
              <a:prstDash val="solid"/>
              <a:miter/>
            </a:ln>
          </p:spPr>
          <p:txBody>
            <a:bodyPr/>
            <a:lstStyle/>
            <a:p>
              <a:endParaRPr lang="en-KW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056276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1625344" y="7566089"/>
            <a:ext cx="4137277" cy="0"/>
          </a:xfrm>
          <a:prstGeom prst="line">
            <a:avLst/>
          </a:prstGeom>
          <a:ln w="104775" cap="rnd">
            <a:solidFill>
              <a:srgbClr val="010B39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KW"/>
          </a:p>
        </p:txBody>
      </p:sp>
      <p:sp>
        <p:nvSpPr>
          <p:cNvPr id="10" name="TextBox 10"/>
          <p:cNvSpPr txBox="1"/>
          <p:nvPr/>
        </p:nvSpPr>
        <p:spPr>
          <a:xfrm>
            <a:off x="1028700" y="3254409"/>
            <a:ext cx="7697832" cy="2756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74"/>
              </a:lnSpc>
              <a:spcBef>
                <a:spcPct val="0"/>
              </a:spcBef>
            </a:pPr>
            <a:r>
              <a:rPr lang="en-US" sz="7910" b="1">
                <a:solidFill>
                  <a:srgbClr val="010B39"/>
                </a:solidFill>
                <a:latin typeface="Rubik Medium"/>
                <a:ea typeface="Rubik Medium"/>
                <a:cs typeface="Rubik Medium"/>
                <a:sym typeface="Rubik Medium"/>
              </a:rPr>
              <a:t>Marketing Performance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73493" y="2755870"/>
            <a:ext cx="1907317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ONYX DNA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19600" y="8734499"/>
            <a:ext cx="5239664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Prepared By: Amal Farouk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5759061"/>
            <a:ext cx="5638525" cy="1367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44"/>
              </a:lnSpc>
              <a:spcBef>
                <a:spcPct val="0"/>
              </a:spcBef>
            </a:pPr>
            <a:r>
              <a:rPr lang="en-US" sz="8031" b="1" dirty="0">
                <a:solidFill>
                  <a:srgbClr val="3D55CD"/>
                </a:solidFill>
                <a:latin typeface="Rubik Medium"/>
                <a:ea typeface="Rubik Medium"/>
                <a:cs typeface="Rubik Medium"/>
                <a:sym typeface="Rubik Medium"/>
              </a:rPr>
              <a:t>Overview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grpSp>
        <p:nvGrpSpPr>
          <p:cNvPr id="3" name="Group 3"/>
          <p:cNvGrpSpPr/>
          <p:nvPr/>
        </p:nvGrpSpPr>
        <p:grpSpPr>
          <a:xfrm>
            <a:off x="13269555" y="1028700"/>
            <a:ext cx="3942087" cy="3989745"/>
            <a:chOff x="0" y="0"/>
            <a:chExt cx="1909767" cy="193285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09768" cy="1932856"/>
            </a:xfrm>
            <a:custGeom>
              <a:avLst/>
              <a:gdLst/>
              <a:ahLst/>
              <a:cxnLst/>
              <a:rect l="l" t="t" r="r" b="b"/>
              <a:pathLst>
                <a:path w="1909768" h="1932856">
                  <a:moveTo>
                    <a:pt x="76593" y="0"/>
                  </a:moveTo>
                  <a:lnTo>
                    <a:pt x="1833175" y="0"/>
                  </a:lnTo>
                  <a:cubicBezTo>
                    <a:pt x="1853489" y="0"/>
                    <a:pt x="1872970" y="8070"/>
                    <a:pt x="1887334" y="22433"/>
                  </a:cubicBezTo>
                  <a:cubicBezTo>
                    <a:pt x="1901698" y="36797"/>
                    <a:pt x="1909768" y="56279"/>
                    <a:pt x="1909768" y="76593"/>
                  </a:cubicBezTo>
                  <a:lnTo>
                    <a:pt x="1909768" y="1856263"/>
                  </a:lnTo>
                  <a:cubicBezTo>
                    <a:pt x="1909768" y="1876577"/>
                    <a:pt x="1901698" y="1896058"/>
                    <a:pt x="1887334" y="1910422"/>
                  </a:cubicBezTo>
                  <a:cubicBezTo>
                    <a:pt x="1872970" y="1924786"/>
                    <a:pt x="1853489" y="1932856"/>
                    <a:pt x="1833175" y="1932856"/>
                  </a:cubicBezTo>
                  <a:lnTo>
                    <a:pt x="76593" y="1932856"/>
                  </a:lnTo>
                  <a:cubicBezTo>
                    <a:pt x="56279" y="1932856"/>
                    <a:pt x="36797" y="1924786"/>
                    <a:pt x="22433" y="1910422"/>
                  </a:cubicBezTo>
                  <a:cubicBezTo>
                    <a:pt x="8070" y="1896058"/>
                    <a:pt x="0" y="1876577"/>
                    <a:pt x="0" y="1856263"/>
                  </a:cubicBezTo>
                  <a:lnTo>
                    <a:pt x="0" y="76593"/>
                  </a:lnTo>
                  <a:cubicBezTo>
                    <a:pt x="0" y="56279"/>
                    <a:pt x="8070" y="36797"/>
                    <a:pt x="22433" y="22433"/>
                  </a:cubicBezTo>
                  <a:cubicBezTo>
                    <a:pt x="36797" y="8070"/>
                    <a:pt x="56279" y="0"/>
                    <a:pt x="76593" y="0"/>
                  </a:cubicBezTo>
                  <a:close/>
                </a:path>
              </a:pathLst>
            </a:custGeom>
            <a:solidFill>
              <a:srgbClr val="3D55CD"/>
            </a:solidFill>
          </p:spPr>
          <p:txBody>
            <a:bodyPr/>
            <a:lstStyle/>
            <a:p>
              <a:endParaRPr lang="en-KW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909767" cy="19804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37930" y="5220321"/>
            <a:ext cx="3989745" cy="4037979"/>
            <a:chOff x="0" y="0"/>
            <a:chExt cx="1909767" cy="19328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09768" cy="1932856"/>
            </a:xfrm>
            <a:custGeom>
              <a:avLst/>
              <a:gdLst/>
              <a:ahLst/>
              <a:cxnLst/>
              <a:rect l="l" t="t" r="r" b="b"/>
              <a:pathLst>
                <a:path w="1909768" h="1932856">
                  <a:moveTo>
                    <a:pt x="75678" y="0"/>
                  </a:moveTo>
                  <a:lnTo>
                    <a:pt x="1834090" y="0"/>
                  </a:lnTo>
                  <a:cubicBezTo>
                    <a:pt x="1875885" y="0"/>
                    <a:pt x="1909768" y="33882"/>
                    <a:pt x="1909768" y="75678"/>
                  </a:cubicBezTo>
                  <a:lnTo>
                    <a:pt x="1909768" y="1857178"/>
                  </a:lnTo>
                  <a:cubicBezTo>
                    <a:pt x="1909768" y="1898974"/>
                    <a:pt x="1875885" y="1932856"/>
                    <a:pt x="1834090" y="1932856"/>
                  </a:cubicBezTo>
                  <a:lnTo>
                    <a:pt x="75678" y="1932856"/>
                  </a:lnTo>
                  <a:cubicBezTo>
                    <a:pt x="33882" y="1932856"/>
                    <a:pt x="0" y="1898974"/>
                    <a:pt x="0" y="1857178"/>
                  </a:cubicBezTo>
                  <a:lnTo>
                    <a:pt x="0" y="75678"/>
                  </a:lnTo>
                  <a:cubicBezTo>
                    <a:pt x="0" y="33882"/>
                    <a:pt x="33882" y="0"/>
                    <a:pt x="75678" y="0"/>
                  </a:cubicBezTo>
                  <a:close/>
                </a:path>
              </a:pathLst>
            </a:custGeom>
            <a:solidFill>
              <a:srgbClr val="3D55CD"/>
            </a:solidFill>
          </p:spPr>
          <p:txBody>
            <a:bodyPr/>
            <a:lstStyle/>
            <a:p>
              <a:endParaRPr lang="en-KW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909767" cy="19804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13269555" y="1800024"/>
            <a:ext cx="3942087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W"/>
          </a:p>
        </p:txBody>
      </p:sp>
      <p:sp>
        <p:nvSpPr>
          <p:cNvPr id="10" name="AutoShape 10"/>
          <p:cNvSpPr/>
          <p:nvPr/>
        </p:nvSpPr>
        <p:spPr>
          <a:xfrm>
            <a:off x="9137930" y="6216546"/>
            <a:ext cx="3989745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KW"/>
          </a:p>
        </p:txBody>
      </p: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9137930" y="1028700"/>
            <a:ext cx="3989745" cy="3989745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56007" r="-56007"/>
              </a:stretch>
            </a:blipFill>
          </p:spPr>
          <p:txBody>
            <a:bodyPr/>
            <a:lstStyle/>
            <a:p>
              <a:endParaRPr lang="en-KW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3D55CD"/>
            </a:solidFill>
          </p:spPr>
          <p:txBody>
            <a:bodyPr/>
            <a:lstStyle/>
            <a:p>
              <a:endParaRPr lang="en-KW"/>
            </a:p>
          </p:txBody>
        </p:sp>
      </p:grpSp>
      <p:sp>
        <p:nvSpPr>
          <p:cNvPr id="14" name="Freeform 14"/>
          <p:cNvSpPr/>
          <p:nvPr/>
        </p:nvSpPr>
        <p:spPr>
          <a:xfrm flipH="1">
            <a:off x="17100750" y="8333154"/>
            <a:ext cx="2374500" cy="2658207"/>
          </a:xfrm>
          <a:custGeom>
            <a:avLst/>
            <a:gdLst/>
            <a:ahLst/>
            <a:cxnLst/>
            <a:rect l="l" t="t" r="r" b="b"/>
            <a:pathLst>
              <a:path w="2374500" h="2658207">
                <a:moveTo>
                  <a:pt x="2374500" y="0"/>
                </a:moveTo>
                <a:lnTo>
                  <a:pt x="0" y="0"/>
                </a:lnTo>
                <a:lnTo>
                  <a:pt x="0" y="2658207"/>
                </a:lnTo>
                <a:lnTo>
                  <a:pt x="2374500" y="2658207"/>
                </a:lnTo>
                <a:lnTo>
                  <a:pt x="237450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3269555" y="5220321"/>
            <a:ext cx="3989745" cy="3989745"/>
            <a:chOff x="0" y="0"/>
            <a:chExt cx="6350000" cy="635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5000" r="-25000"/>
              </a:stretch>
            </a:blipFill>
          </p:spPr>
          <p:txBody>
            <a:bodyPr/>
            <a:lstStyle/>
            <a:p>
              <a:endParaRPr lang="en-KW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3D55CD"/>
            </a:solidFill>
          </p:spPr>
          <p:txBody>
            <a:bodyPr/>
            <a:lstStyle/>
            <a:p>
              <a:endParaRPr lang="en-KW"/>
            </a:p>
          </p:txBody>
        </p:sp>
      </p:grpSp>
      <p:sp>
        <p:nvSpPr>
          <p:cNvPr id="18" name="Freeform 18"/>
          <p:cNvSpPr/>
          <p:nvPr/>
        </p:nvSpPr>
        <p:spPr>
          <a:xfrm>
            <a:off x="-802188" y="3726260"/>
            <a:ext cx="2531961" cy="2834481"/>
          </a:xfrm>
          <a:custGeom>
            <a:avLst/>
            <a:gdLst/>
            <a:ahLst/>
            <a:cxnLst/>
            <a:rect l="l" t="t" r="r" b="b"/>
            <a:pathLst>
              <a:path w="2531961" h="2834481">
                <a:moveTo>
                  <a:pt x="0" y="0"/>
                </a:moveTo>
                <a:lnTo>
                  <a:pt x="2531961" y="0"/>
                </a:lnTo>
                <a:lnTo>
                  <a:pt x="2531961" y="2834480"/>
                </a:lnTo>
                <a:lnTo>
                  <a:pt x="0" y="28344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19" name="TextBox 19"/>
          <p:cNvSpPr txBox="1"/>
          <p:nvPr/>
        </p:nvSpPr>
        <p:spPr>
          <a:xfrm>
            <a:off x="1750628" y="2440443"/>
            <a:ext cx="5589971" cy="167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6399" b="1">
                <a:solidFill>
                  <a:srgbClr val="3D55CD"/>
                </a:solidFill>
                <a:latin typeface="Rubik Bold"/>
                <a:ea typeface="Rubik Bold"/>
                <a:cs typeface="Rubik Bold"/>
                <a:sym typeface="Rubik Bold"/>
              </a:rPr>
              <a:t>Social Media Objective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299417" y="1828599"/>
            <a:ext cx="3623598" cy="3177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4"/>
              </a:lnSpc>
            </a:pPr>
            <a:r>
              <a:rPr lang="en-US" sz="1824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</a:p>
          <a:p>
            <a:pPr marL="394009" lvl="1" indent="-197005" algn="l">
              <a:lnSpc>
                <a:spcPts val="1824"/>
              </a:lnSpc>
              <a:buFont typeface="Arial"/>
              <a:buChar char="•"/>
            </a:pPr>
            <a:r>
              <a:rPr lang="en-US" sz="1824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Campaign (e.g., Spring)</a:t>
            </a:r>
          </a:p>
          <a:p>
            <a:pPr marL="394009" lvl="1" indent="-197005" algn="l">
              <a:lnSpc>
                <a:spcPts val="1824"/>
              </a:lnSpc>
              <a:buFont typeface="Arial"/>
              <a:buChar char="•"/>
            </a:pPr>
            <a:r>
              <a:rPr lang="en-US" sz="1824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Date and City/Location</a:t>
            </a:r>
          </a:p>
          <a:p>
            <a:pPr marL="394009" lvl="1" indent="-197005" algn="l">
              <a:lnSpc>
                <a:spcPts val="1824"/>
              </a:lnSpc>
              <a:buFont typeface="Arial"/>
              <a:buChar char="•"/>
            </a:pPr>
            <a:r>
              <a:rPr lang="en-US" sz="1824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Channel (e.g., Facebook), Device (e.g., Desktop), and Ad type</a:t>
            </a:r>
          </a:p>
          <a:p>
            <a:pPr marL="394009" lvl="1" indent="-197005" algn="l">
              <a:lnSpc>
                <a:spcPts val="1824"/>
              </a:lnSpc>
              <a:buFont typeface="Arial"/>
              <a:buChar char="•"/>
            </a:pPr>
            <a:r>
              <a:rPr lang="en-US" sz="1824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Impressions, CTR (%), Clicks, and Conversions</a:t>
            </a:r>
          </a:p>
          <a:p>
            <a:pPr marL="394009" lvl="1" indent="-197005" algn="l">
              <a:lnSpc>
                <a:spcPts val="1824"/>
              </a:lnSpc>
              <a:buFont typeface="Arial"/>
              <a:buChar char="•"/>
            </a:pPr>
            <a:r>
              <a:rPr lang="en-US" sz="1824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Cost and Revenue data, including Total Cost and Profit</a:t>
            </a:r>
          </a:p>
          <a:p>
            <a:pPr marL="394009" lvl="1" indent="-197005" algn="l">
              <a:lnSpc>
                <a:spcPts val="1824"/>
              </a:lnSpc>
              <a:buFont typeface="Arial"/>
              <a:buChar char="•"/>
            </a:pPr>
            <a:r>
              <a:rPr lang="en-US" sz="1824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Engagement metrics (Likes, Shares, Comments)</a:t>
            </a:r>
          </a:p>
          <a:p>
            <a:pPr algn="l">
              <a:lnSpc>
                <a:spcPts val="1824"/>
              </a:lnSpc>
            </a:pPr>
            <a:endParaRPr lang="en-US" sz="1824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354584" y="6472126"/>
            <a:ext cx="3556435" cy="1886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5719" lvl="1" indent="-227859" algn="l">
              <a:lnSpc>
                <a:spcPts val="2110"/>
              </a:lnSpc>
              <a:buFont typeface="Arial"/>
              <a:buChar char="•"/>
            </a:pPr>
            <a:r>
              <a:rPr lang="en-US" sz="2110" dirty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Impressions</a:t>
            </a:r>
          </a:p>
          <a:p>
            <a:pPr marL="455719" lvl="1" indent="-227859" algn="l">
              <a:lnSpc>
                <a:spcPts val="2110"/>
              </a:lnSpc>
              <a:buFont typeface="Arial"/>
              <a:buChar char="•"/>
            </a:pPr>
            <a:r>
              <a:rPr lang="en-US" sz="2110" dirty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CTR (%)</a:t>
            </a:r>
          </a:p>
          <a:p>
            <a:pPr marL="455719" lvl="1" indent="-227859" algn="l">
              <a:lnSpc>
                <a:spcPts val="2110"/>
              </a:lnSpc>
              <a:buFont typeface="Arial"/>
              <a:buChar char="•"/>
            </a:pPr>
            <a:r>
              <a:rPr lang="en-US" sz="2110" dirty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Cost</a:t>
            </a:r>
          </a:p>
          <a:p>
            <a:pPr marL="455719" lvl="1" indent="-227859" algn="l">
              <a:lnSpc>
                <a:spcPts val="2110"/>
              </a:lnSpc>
              <a:buFont typeface="Arial"/>
              <a:buChar char="•"/>
            </a:pPr>
            <a:r>
              <a:rPr lang="en-US" sz="2110" dirty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Conversion Rate</a:t>
            </a:r>
          </a:p>
          <a:p>
            <a:pPr marL="455719" lvl="1" indent="-227859" algn="l">
              <a:lnSpc>
                <a:spcPts val="2110"/>
              </a:lnSpc>
              <a:buFont typeface="Arial"/>
              <a:buChar char="•"/>
            </a:pPr>
            <a:r>
              <a:rPr lang="en-US" sz="2110" dirty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Total Revenue</a:t>
            </a:r>
          </a:p>
          <a:p>
            <a:pPr marL="455719" lvl="1" indent="-227859" algn="l">
              <a:lnSpc>
                <a:spcPts val="2110"/>
              </a:lnSpc>
              <a:buFont typeface="Arial"/>
              <a:buChar char="•"/>
            </a:pPr>
            <a:r>
              <a:rPr lang="en-US" sz="2110" dirty="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Profit</a:t>
            </a:r>
          </a:p>
          <a:p>
            <a:pPr algn="l">
              <a:lnSpc>
                <a:spcPts val="2110"/>
              </a:lnSpc>
            </a:pPr>
            <a:endParaRPr lang="en-US" sz="2110" dirty="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750628" y="4678685"/>
            <a:ext cx="6574721" cy="231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"Social media is not just an activity; it is an investment of valuable time and resources. Surround yourself with people who not just support you but inform your thinking."</a:t>
            </a:r>
          </a:p>
          <a:p>
            <a:pPr algn="l">
              <a:lnSpc>
                <a:spcPts val="3000"/>
              </a:lnSpc>
            </a:pPr>
            <a:endParaRPr lang="en-US" sz="3000">
              <a:solidFill>
                <a:srgbClr val="010B39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4379259" y="1406262"/>
            <a:ext cx="1722680" cy="379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2"/>
              </a:lnSpc>
            </a:pPr>
            <a:r>
              <a:rPr lang="en-US" sz="2802" b="1">
                <a:solidFill>
                  <a:srgbClr val="FFFFFF"/>
                </a:solidFill>
                <a:latin typeface="Rubik Semi-Bold"/>
                <a:ea typeface="Rubik Semi-Bold"/>
                <a:cs typeface="Rubik Semi-Bold"/>
                <a:sym typeface="Rubik Semi-Bold"/>
              </a:rPr>
              <a:t>Metrics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137930" y="5463544"/>
            <a:ext cx="3989745" cy="744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36"/>
              </a:lnSpc>
            </a:pPr>
            <a:r>
              <a:rPr lang="en-US" sz="2836" b="1">
                <a:solidFill>
                  <a:srgbClr val="FFFFFF"/>
                </a:solidFill>
                <a:latin typeface="Rubik Semi-Bold"/>
                <a:ea typeface="Rubik Semi-Bold"/>
                <a:cs typeface="Rubik Semi-Bold"/>
                <a:sym typeface="Rubik Semi-Bold"/>
              </a:rPr>
              <a:t>Key Performance Indicators (KPIs)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2372706" y="7946901"/>
            <a:ext cx="5330564" cy="1053527"/>
            <a:chOff x="0" y="0"/>
            <a:chExt cx="2056276" cy="4064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056276" cy="406400"/>
            </a:xfrm>
            <a:custGeom>
              <a:avLst/>
              <a:gdLst/>
              <a:ahLst/>
              <a:cxnLst/>
              <a:rect l="l" t="t" r="r" b="b"/>
              <a:pathLst>
                <a:path w="2056276" h="406400">
                  <a:moveTo>
                    <a:pt x="1853076" y="0"/>
                  </a:moveTo>
                  <a:cubicBezTo>
                    <a:pt x="1965300" y="0"/>
                    <a:pt x="2056276" y="90976"/>
                    <a:pt x="2056276" y="203200"/>
                  </a:cubicBezTo>
                  <a:cubicBezTo>
                    <a:pt x="2056276" y="315424"/>
                    <a:pt x="1965300" y="406400"/>
                    <a:pt x="185307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10B39"/>
              </a:solidFill>
              <a:prstDash val="solid"/>
              <a:miter/>
            </a:ln>
          </p:spPr>
          <p:txBody>
            <a:bodyPr/>
            <a:lstStyle/>
            <a:p>
              <a:endParaRPr lang="en-KW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47625"/>
              <a:ext cx="2056276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8" name="AutoShape 28"/>
          <p:cNvSpPr/>
          <p:nvPr/>
        </p:nvSpPr>
        <p:spPr>
          <a:xfrm>
            <a:off x="2929965" y="8440327"/>
            <a:ext cx="4137277" cy="0"/>
          </a:xfrm>
          <a:prstGeom prst="line">
            <a:avLst/>
          </a:prstGeom>
          <a:ln w="104775" cap="rnd">
            <a:solidFill>
              <a:srgbClr val="010B39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KW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15671871" y="7840781"/>
            <a:ext cx="1781512" cy="1053527"/>
            <a:chOff x="0" y="0"/>
            <a:chExt cx="687222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87222" cy="406400"/>
            </a:xfrm>
            <a:custGeom>
              <a:avLst/>
              <a:gdLst/>
              <a:ahLst/>
              <a:cxnLst/>
              <a:rect l="l" t="t" r="r" b="b"/>
              <a:pathLst>
                <a:path w="687222" h="406400">
                  <a:moveTo>
                    <a:pt x="484022" y="0"/>
                  </a:moveTo>
                  <a:cubicBezTo>
                    <a:pt x="596246" y="0"/>
                    <a:pt x="687222" y="90976"/>
                    <a:pt x="687222" y="203200"/>
                  </a:cubicBezTo>
                  <a:cubicBezTo>
                    <a:pt x="687222" y="315424"/>
                    <a:pt x="596246" y="406400"/>
                    <a:pt x="48402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10B39"/>
              </a:solidFill>
              <a:prstDash val="solid"/>
              <a:miter/>
            </a:ln>
          </p:spPr>
          <p:txBody>
            <a:bodyPr/>
            <a:lstStyle/>
            <a:p>
              <a:endParaRPr lang="en-KW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87222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6279006" y="8315156"/>
            <a:ext cx="567242" cy="0"/>
          </a:xfrm>
          <a:prstGeom prst="line">
            <a:avLst/>
          </a:prstGeom>
          <a:ln w="104775" cap="rnd">
            <a:solidFill>
              <a:srgbClr val="010B39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KW"/>
          </a:p>
        </p:txBody>
      </p:sp>
      <p:sp>
        <p:nvSpPr>
          <p:cNvPr id="7" name="Freeform 7"/>
          <p:cNvSpPr/>
          <p:nvPr/>
        </p:nvSpPr>
        <p:spPr>
          <a:xfrm>
            <a:off x="1028700" y="284282"/>
            <a:ext cx="13765929" cy="6862419"/>
          </a:xfrm>
          <a:custGeom>
            <a:avLst/>
            <a:gdLst/>
            <a:ahLst/>
            <a:cxnLst/>
            <a:rect l="l" t="t" r="r" b="b"/>
            <a:pathLst>
              <a:path w="13765929" h="6862419">
                <a:moveTo>
                  <a:pt x="0" y="0"/>
                </a:moveTo>
                <a:lnTo>
                  <a:pt x="13765929" y="0"/>
                </a:lnTo>
                <a:lnTo>
                  <a:pt x="13765929" y="6862419"/>
                </a:lnTo>
                <a:lnTo>
                  <a:pt x="0" y="68624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60" r="-1260"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8" name="TextBox 8"/>
          <p:cNvSpPr txBox="1"/>
          <p:nvPr/>
        </p:nvSpPr>
        <p:spPr>
          <a:xfrm>
            <a:off x="1028700" y="7581563"/>
            <a:ext cx="6382752" cy="167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6399" b="1">
                <a:solidFill>
                  <a:srgbClr val="3D55CD"/>
                </a:solidFill>
                <a:latin typeface="Rubik Bold"/>
                <a:ea typeface="Rubik Bold"/>
                <a:cs typeface="Rubik Bold"/>
                <a:sym typeface="Rubik Bold"/>
              </a:rPr>
              <a:t>Impressions and CTR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25047" y="7615069"/>
            <a:ext cx="7227781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Facebook has the highest impressions with 37.14% while Instagram leads in terms of CTR with 38.32%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grpSp>
        <p:nvGrpSpPr>
          <p:cNvPr id="3" name="Group 3"/>
          <p:cNvGrpSpPr/>
          <p:nvPr/>
        </p:nvGrpSpPr>
        <p:grpSpPr>
          <a:xfrm rot="-5400000">
            <a:off x="15671871" y="7840781"/>
            <a:ext cx="1781512" cy="1053527"/>
            <a:chOff x="0" y="0"/>
            <a:chExt cx="687222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87222" cy="406400"/>
            </a:xfrm>
            <a:custGeom>
              <a:avLst/>
              <a:gdLst/>
              <a:ahLst/>
              <a:cxnLst/>
              <a:rect l="l" t="t" r="r" b="b"/>
              <a:pathLst>
                <a:path w="687222" h="406400">
                  <a:moveTo>
                    <a:pt x="484022" y="0"/>
                  </a:moveTo>
                  <a:cubicBezTo>
                    <a:pt x="596246" y="0"/>
                    <a:pt x="687222" y="90976"/>
                    <a:pt x="687222" y="203200"/>
                  </a:cubicBezTo>
                  <a:cubicBezTo>
                    <a:pt x="687222" y="315424"/>
                    <a:pt x="596246" y="406400"/>
                    <a:pt x="48402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10B39"/>
              </a:solidFill>
              <a:prstDash val="solid"/>
              <a:miter/>
            </a:ln>
          </p:spPr>
          <p:txBody>
            <a:bodyPr/>
            <a:lstStyle/>
            <a:p>
              <a:endParaRPr lang="en-KW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87222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6279006" y="8315156"/>
            <a:ext cx="567242" cy="0"/>
          </a:xfrm>
          <a:prstGeom prst="line">
            <a:avLst/>
          </a:prstGeom>
          <a:ln w="104775" cap="rnd">
            <a:solidFill>
              <a:srgbClr val="010B39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KW"/>
          </a:p>
        </p:txBody>
      </p:sp>
      <p:sp>
        <p:nvSpPr>
          <p:cNvPr id="7" name="Freeform 7"/>
          <p:cNvSpPr/>
          <p:nvPr/>
        </p:nvSpPr>
        <p:spPr>
          <a:xfrm>
            <a:off x="1028700" y="1646003"/>
            <a:ext cx="14660729" cy="5186233"/>
          </a:xfrm>
          <a:custGeom>
            <a:avLst/>
            <a:gdLst/>
            <a:ahLst/>
            <a:cxnLst/>
            <a:rect l="l" t="t" r="r" b="b"/>
            <a:pathLst>
              <a:path w="14660729" h="5186233">
                <a:moveTo>
                  <a:pt x="0" y="0"/>
                </a:moveTo>
                <a:lnTo>
                  <a:pt x="14660729" y="0"/>
                </a:lnTo>
                <a:lnTo>
                  <a:pt x="14660729" y="5186233"/>
                </a:lnTo>
                <a:lnTo>
                  <a:pt x="0" y="51862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8" name="TextBox 8"/>
          <p:cNvSpPr txBox="1"/>
          <p:nvPr/>
        </p:nvSpPr>
        <p:spPr>
          <a:xfrm>
            <a:off x="1028700" y="7581563"/>
            <a:ext cx="6382752" cy="167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6399" b="1">
                <a:solidFill>
                  <a:srgbClr val="3D55CD"/>
                </a:solidFill>
                <a:latin typeface="Rubik Bold"/>
                <a:ea typeface="Rubik Bold"/>
                <a:cs typeface="Rubik Bold"/>
                <a:sym typeface="Rubik Bold"/>
              </a:rPr>
              <a:t>Impressions by Campaign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66404" y="7805718"/>
            <a:ext cx="7227781" cy="1171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Impressions shows a high trend throughout the year with the lowest point in Spring and highest point in Fall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3" name="TextBox 3"/>
          <p:cNvSpPr txBox="1"/>
          <p:nvPr/>
        </p:nvSpPr>
        <p:spPr>
          <a:xfrm>
            <a:off x="1028700" y="2768391"/>
            <a:ext cx="6204579" cy="167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6399" b="1">
                <a:solidFill>
                  <a:srgbClr val="3D55CD"/>
                </a:solidFill>
                <a:latin typeface="Rubik Bold"/>
                <a:ea typeface="Rubik Bold"/>
                <a:cs typeface="Rubik Bold"/>
                <a:sym typeface="Rubik Bold"/>
              </a:rPr>
              <a:t>Cost VS Revenue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5813" y="5689809"/>
            <a:ext cx="5227969" cy="3457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Facebook has the highest Ad spending with 44% of the budget while it only contributes to about 24% of the Revenue. Pinterest is the most effective Channel with 17% ad spending cost and contribute to 38% of the Revenue.</a:t>
            </a:r>
          </a:p>
        </p:txBody>
      </p:sp>
      <p:sp>
        <p:nvSpPr>
          <p:cNvPr id="5" name="Freeform 5"/>
          <p:cNvSpPr/>
          <p:nvPr/>
        </p:nvSpPr>
        <p:spPr>
          <a:xfrm>
            <a:off x="6256669" y="5642184"/>
            <a:ext cx="10394473" cy="3952277"/>
          </a:xfrm>
          <a:custGeom>
            <a:avLst/>
            <a:gdLst/>
            <a:ahLst/>
            <a:cxnLst/>
            <a:rect l="l" t="t" r="r" b="b"/>
            <a:pathLst>
              <a:path w="10394473" h="3952277">
                <a:moveTo>
                  <a:pt x="0" y="0"/>
                </a:moveTo>
                <a:lnTo>
                  <a:pt x="10394472" y="0"/>
                </a:lnTo>
                <a:lnTo>
                  <a:pt x="10394472" y="3952277"/>
                </a:lnTo>
                <a:lnTo>
                  <a:pt x="0" y="39522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28" r="-528"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6" name="Freeform 6"/>
          <p:cNvSpPr/>
          <p:nvPr/>
        </p:nvSpPr>
        <p:spPr>
          <a:xfrm>
            <a:off x="6256669" y="1576858"/>
            <a:ext cx="10394473" cy="3810812"/>
          </a:xfrm>
          <a:custGeom>
            <a:avLst/>
            <a:gdLst/>
            <a:ahLst/>
            <a:cxnLst/>
            <a:rect l="l" t="t" r="r" b="b"/>
            <a:pathLst>
              <a:path w="10394473" h="3810812">
                <a:moveTo>
                  <a:pt x="0" y="0"/>
                </a:moveTo>
                <a:lnTo>
                  <a:pt x="10394472" y="0"/>
                </a:lnTo>
                <a:lnTo>
                  <a:pt x="10394472" y="3810813"/>
                </a:lnTo>
                <a:lnTo>
                  <a:pt x="0" y="38108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393" r="-826" b="-1393"/>
            </a:stretch>
          </a:blipFill>
        </p:spPr>
        <p:txBody>
          <a:bodyPr/>
          <a:lstStyle/>
          <a:p>
            <a:endParaRPr lang="en-KW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143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grpSp>
        <p:nvGrpSpPr>
          <p:cNvPr id="3" name="Group 3"/>
          <p:cNvGrpSpPr/>
          <p:nvPr/>
        </p:nvGrpSpPr>
        <p:grpSpPr>
          <a:xfrm>
            <a:off x="1028700" y="8731537"/>
            <a:ext cx="16230600" cy="1053527"/>
            <a:chOff x="0" y="0"/>
            <a:chExt cx="6260987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260986" cy="406400"/>
            </a:xfrm>
            <a:custGeom>
              <a:avLst/>
              <a:gdLst/>
              <a:ahLst/>
              <a:cxnLst/>
              <a:rect l="l" t="t" r="r" b="b"/>
              <a:pathLst>
                <a:path w="6260986" h="406400">
                  <a:moveTo>
                    <a:pt x="6057786" y="0"/>
                  </a:moveTo>
                  <a:cubicBezTo>
                    <a:pt x="6170011" y="0"/>
                    <a:pt x="6260986" y="90976"/>
                    <a:pt x="6260986" y="203200"/>
                  </a:cubicBezTo>
                  <a:cubicBezTo>
                    <a:pt x="6260986" y="315424"/>
                    <a:pt x="6170011" y="406400"/>
                    <a:pt x="605778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10B39"/>
              </a:solidFill>
              <a:prstDash val="solid"/>
              <a:miter/>
            </a:ln>
          </p:spPr>
          <p:txBody>
            <a:bodyPr/>
            <a:lstStyle/>
            <a:p>
              <a:endParaRPr lang="en-KW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6260987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585958" y="9224962"/>
            <a:ext cx="15047866" cy="0"/>
          </a:xfrm>
          <a:prstGeom prst="line">
            <a:avLst/>
          </a:prstGeom>
          <a:ln w="104775" cap="rnd">
            <a:solidFill>
              <a:srgbClr val="010B39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KW"/>
          </a:p>
        </p:txBody>
      </p:sp>
      <p:sp>
        <p:nvSpPr>
          <p:cNvPr id="7" name="Freeform 7"/>
          <p:cNvSpPr/>
          <p:nvPr/>
        </p:nvSpPr>
        <p:spPr>
          <a:xfrm>
            <a:off x="1585958" y="3126915"/>
            <a:ext cx="5029177" cy="4883403"/>
          </a:xfrm>
          <a:custGeom>
            <a:avLst/>
            <a:gdLst/>
            <a:ahLst/>
            <a:cxnLst/>
            <a:rect l="l" t="t" r="r" b="b"/>
            <a:pathLst>
              <a:path w="5029177" h="4883403">
                <a:moveTo>
                  <a:pt x="0" y="0"/>
                </a:moveTo>
                <a:lnTo>
                  <a:pt x="5029177" y="0"/>
                </a:lnTo>
                <a:lnTo>
                  <a:pt x="5029177" y="4883404"/>
                </a:lnTo>
                <a:lnTo>
                  <a:pt x="0" y="48834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8" name="Freeform 8"/>
          <p:cNvSpPr/>
          <p:nvPr/>
        </p:nvSpPr>
        <p:spPr>
          <a:xfrm>
            <a:off x="9689107" y="3126915"/>
            <a:ext cx="5027033" cy="4883403"/>
          </a:xfrm>
          <a:custGeom>
            <a:avLst/>
            <a:gdLst/>
            <a:ahLst/>
            <a:cxnLst/>
            <a:rect l="l" t="t" r="r" b="b"/>
            <a:pathLst>
              <a:path w="5027033" h="4883403">
                <a:moveTo>
                  <a:pt x="0" y="0"/>
                </a:moveTo>
                <a:lnTo>
                  <a:pt x="5027033" y="0"/>
                </a:lnTo>
                <a:lnTo>
                  <a:pt x="5027033" y="4883404"/>
                </a:lnTo>
                <a:lnTo>
                  <a:pt x="0" y="4883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9" name="TextBox 9"/>
          <p:cNvSpPr txBox="1"/>
          <p:nvPr/>
        </p:nvSpPr>
        <p:spPr>
          <a:xfrm>
            <a:off x="1028700" y="1133475"/>
            <a:ext cx="5586435" cy="167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6399" b="1">
                <a:solidFill>
                  <a:srgbClr val="3D55CD"/>
                </a:solidFill>
                <a:latin typeface="Rubik Bold"/>
                <a:ea typeface="Rubik Bold"/>
                <a:cs typeface="Rubik Bold"/>
                <a:sym typeface="Rubik Bold"/>
              </a:rPr>
              <a:t>City Performance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006695" y="1076325"/>
            <a:ext cx="7217525" cy="1933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 dirty="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London Leads in ad spending cost while it contributes to 31% of the profit. </a:t>
            </a:r>
            <a:r>
              <a:rPr lang="en-US" sz="3000" dirty="0" err="1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Birmengham</a:t>
            </a:r>
            <a:r>
              <a:rPr lang="en-US" sz="3000" dirty="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 is the most effective city with 24% of ad spending and 32% of the profit.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able">
            <a:extLst>
              <a:ext uri="{FF2B5EF4-FFF2-40B4-BE49-F238E27FC236}">
                <a16:creationId xmlns:a16="http://schemas.microsoft.com/office/drawing/2014/main" id="{9F53155F-3180-4829-55B7-1E343F671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8688" y="3081338"/>
            <a:ext cx="2178050" cy="1346200"/>
          </a:xfrm>
          <a:prstGeom prst="rect">
            <a:avLst/>
          </a:prstGeom>
        </p:spPr>
      </p:pic>
      <p:pic>
        <p:nvPicPr>
          <p:cNvPr id="9" name="table">
            <a:extLst>
              <a:ext uri="{FF2B5EF4-FFF2-40B4-BE49-F238E27FC236}">
                <a16:creationId xmlns:a16="http://schemas.microsoft.com/office/drawing/2014/main" id="{931C9508-1023-E61A-E529-CEFFA11B3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50800" y="3059113"/>
            <a:ext cx="1920875" cy="1365250"/>
          </a:xfrm>
          <a:prstGeom prst="rect">
            <a:avLst/>
          </a:prstGeom>
        </p:spPr>
      </p:pic>
      <p:pic>
        <p:nvPicPr>
          <p:cNvPr id="10" name="table">
            <a:extLst>
              <a:ext uri="{FF2B5EF4-FFF2-40B4-BE49-F238E27FC236}">
                <a16:creationId xmlns:a16="http://schemas.microsoft.com/office/drawing/2014/main" id="{4B1D932A-1216-0782-C729-60B8E4402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3338" y="1681163"/>
            <a:ext cx="1982787" cy="1085850"/>
          </a:xfrm>
          <a:prstGeom prst="rect">
            <a:avLst/>
          </a:prstGeom>
        </p:spPr>
      </p:pic>
      <p:pic>
        <p:nvPicPr>
          <p:cNvPr id="11" name="table">
            <a:extLst>
              <a:ext uri="{FF2B5EF4-FFF2-40B4-BE49-F238E27FC236}">
                <a16:creationId xmlns:a16="http://schemas.microsoft.com/office/drawing/2014/main" id="{4DC5B03A-FEB8-9278-5943-793E896843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63775" y="1725613"/>
            <a:ext cx="1985963" cy="1052512"/>
          </a:xfrm>
          <a:prstGeom prst="rect">
            <a:avLst/>
          </a:prstGeom>
        </p:spPr>
      </p:pic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57D1D0EF-D08E-FF49-8963-981B7E75B560}"/>
              </a:ext>
            </a:extLst>
          </p:cNvPr>
          <p:cNvGraphicFramePr>
            <a:graphicFrameLocks/>
          </p:cNvGraphicFramePr>
          <p:nvPr/>
        </p:nvGraphicFramePr>
        <p:xfrm>
          <a:off x="3994150" y="1703388"/>
          <a:ext cx="8240713" cy="28368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104043D1-E74F-B348-85FA-2AD4DC0F6D8D}"/>
              </a:ext>
            </a:extLst>
          </p:cNvPr>
          <p:cNvGraphicFramePr>
            <a:graphicFrameLocks/>
          </p:cNvGraphicFramePr>
          <p:nvPr/>
        </p:nvGraphicFramePr>
        <p:xfrm>
          <a:off x="3976688" y="4733925"/>
          <a:ext cx="8215312" cy="29956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ADEE828F-92B5-4841-B691-72790DE27CAD}"/>
              </a:ext>
            </a:extLst>
          </p:cNvPr>
          <p:cNvGraphicFramePr>
            <a:graphicFrameLocks/>
          </p:cNvGraphicFramePr>
          <p:nvPr/>
        </p:nvGraphicFramePr>
        <p:xfrm>
          <a:off x="263525" y="1719263"/>
          <a:ext cx="3409950" cy="3233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1187A41C-21AF-9345-8844-B8B15A72C5CE}"/>
              </a:ext>
            </a:extLst>
          </p:cNvPr>
          <p:cNvGraphicFramePr>
            <a:graphicFrameLocks/>
          </p:cNvGraphicFramePr>
          <p:nvPr/>
        </p:nvGraphicFramePr>
        <p:xfrm>
          <a:off x="284163" y="5295900"/>
          <a:ext cx="3468687" cy="32940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6F9F3081-5D8A-153B-458B-6B4344EF40C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0345137"/>
              </p:ext>
            </p:extLst>
          </p:nvPr>
        </p:nvGraphicFramePr>
        <p:xfrm>
          <a:off x="100013" y="61913"/>
          <a:ext cx="18186400" cy="1016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10" imgW="21475700" imgH="12001500" progId="Excel.Sheet.12">
                  <p:embed/>
                </p:oleObj>
              </mc:Choice>
              <mc:Fallback>
                <p:oleObj name="Worksheet" r:id="rId10" imgW="21475700" imgH="120015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0013" y="61913"/>
                        <a:ext cx="18186400" cy="10163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5381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KW"/>
          </a:p>
        </p:txBody>
      </p:sp>
      <p:sp>
        <p:nvSpPr>
          <p:cNvPr id="3" name="TextBox 3"/>
          <p:cNvSpPr txBox="1"/>
          <p:nvPr/>
        </p:nvSpPr>
        <p:spPr>
          <a:xfrm>
            <a:off x="1028700" y="1538287"/>
            <a:ext cx="6318597" cy="867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99"/>
              </a:lnSpc>
            </a:pPr>
            <a:r>
              <a:rPr lang="en-US" sz="6399" b="1">
                <a:solidFill>
                  <a:srgbClr val="3D55CD"/>
                </a:solidFill>
                <a:latin typeface="Rubik Bold"/>
                <a:ea typeface="Rubik Bold"/>
                <a:cs typeface="Rubik Bold"/>
                <a:sym typeface="Rubik Bold"/>
              </a:rPr>
              <a:t>Our Next Step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421616" y="1325726"/>
            <a:ext cx="7768481" cy="1235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90"/>
              </a:lnSpc>
            </a:pPr>
            <a:r>
              <a:rPr lang="en-US" sz="319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With this data in hand, we’re ready to fine-tune our approach and drive even greater success in upcoming campaigns.</a:t>
            </a:r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250061" y="3228667"/>
            <a:ext cx="3159299" cy="3159299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25046" r="-25046"/>
              </a:stretch>
            </a:blipFill>
          </p:spPr>
          <p:txBody>
            <a:bodyPr/>
            <a:lstStyle/>
            <a:p>
              <a:endParaRPr lang="en-KW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3D55CD"/>
            </a:solidFill>
          </p:spPr>
          <p:txBody>
            <a:bodyPr/>
            <a:lstStyle/>
            <a:p>
              <a:endParaRPr lang="en-KW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5324883" y="3228667"/>
            <a:ext cx="3159299" cy="3159299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-25046" r="-25046"/>
              </a:stretch>
            </a:blipFill>
          </p:spPr>
          <p:txBody>
            <a:bodyPr/>
            <a:lstStyle/>
            <a:p>
              <a:endParaRPr lang="en-KW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3D55CD"/>
            </a:solidFill>
          </p:spPr>
          <p:txBody>
            <a:bodyPr/>
            <a:lstStyle/>
            <a:p>
              <a:endParaRPr lang="en-KW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250061" y="6640548"/>
            <a:ext cx="2715571" cy="515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00"/>
              </a:lnSpc>
            </a:pPr>
            <a:r>
              <a:rPr lang="en-US" sz="3800" b="1">
                <a:solidFill>
                  <a:srgbClr val="3D55CD"/>
                </a:solidFill>
                <a:latin typeface="Rubik Semi-Bold"/>
                <a:ea typeface="Rubik Semi-Bold"/>
                <a:cs typeface="Rubik Semi-Bold"/>
                <a:sym typeface="Rubik Semi-Bold"/>
              </a:rPr>
              <a:t>Step 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324883" y="6640548"/>
            <a:ext cx="2715571" cy="515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00"/>
              </a:lnSpc>
            </a:pPr>
            <a:r>
              <a:rPr lang="en-US" sz="3800" b="1">
                <a:solidFill>
                  <a:srgbClr val="3D55CD"/>
                </a:solidFill>
                <a:latin typeface="Rubik Semi-Bold"/>
                <a:ea typeface="Rubik Semi-Bold"/>
                <a:cs typeface="Rubik Semi-Bold"/>
                <a:sym typeface="Rubik Semi-Bold"/>
              </a:rPr>
              <a:t>Step 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50061" y="7453495"/>
            <a:ext cx="2393216" cy="231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Increase the ad spending on pinterest and decrease it on Facebook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324883" y="7453495"/>
            <a:ext cx="2579320" cy="231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To push sales, Increase the proportion for the Discount type promotions</a:t>
            </a:r>
          </a:p>
        </p:txBody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9399704" y="3228667"/>
            <a:ext cx="3159299" cy="3159299"/>
            <a:chOff x="0" y="0"/>
            <a:chExt cx="6350000" cy="635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25046" r="-25046"/>
              </a:stretch>
            </a:blipFill>
          </p:spPr>
          <p:txBody>
            <a:bodyPr/>
            <a:lstStyle/>
            <a:p>
              <a:endParaRPr lang="en-KW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3D55CD"/>
            </a:solidFill>
          </p:spPr>
          <p:txBody>
            <a:bodyPr/>
            <a:lstStyle/>
            <a:p>
              <a:endParaRPr lang="en-KW"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399704" y="6640548"/>
            <a:ext cx="2715571" cy="515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00"/>
              </a:lnSpc>
            </a:pPr>
            <a:r>
              <a:rPr lang="en-US" sz="3800" b="1">
                <a:solidFill>
                  <a:srgbClr val="3D55CD"/>
                </a:solidFill>
                <a:latin typeface="Rubik Semi-Bold"/>
                <a:ea typeface="Rubik Semi-Bold"/>
                <a:cs typeface="Rubik Semi-Bold"/>
                <a:sym typeface="Rubik Semi-Bold"/>
              </a:rPr>
              <a:t>Step 3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399704" y="7453495"/>
            <a:ext cx="2715571" cy="231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To attract more impressions, focus on Collection type promotions</a:t>
            </a:r>
          </a:p>
        </p:txBody>
      </p: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13474526" y="3228667"/>
            <a:ext cx="3159299" cy="3159299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6"/>
              <a:stretch>
                <a:fillRect l="-25187" r="-25187"/>
              </a:stretch>
            </a:blipFill>
          </p:spPr>
          <p:txBody>
            <a:bodyPr/>
            <a:lstStyle/>
            <a:p>
              <a:endParaRPr lang="en-KW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19050"/>
                  </a:moveTo>
                  <a:cubicBezTo>
                    <a:pt x="6054090" y="19050"/>
                    <a:pt x="6330950" y="295910"/>
                    <a:pt x="6330950" y="635000"/>
                  </a:cubicBezTo>
                  <a:lnTo>
                    <a:pt x="6330950" y="5715000"/>
                  </a:lnTo>
                  <a:cubicBezTo>
                    <a:pt x="6330950" y="6054090"/>
                    <a:pt x="6054090" y="6330950"/>
                    <a:pt x="5715000" y="6330950"/>
                  </a:cubicBezTo>
                  <a:lnTo>
                    <a:pt x="635000" y="6330950"/>
                  </a:lnTo>
                  <a:cubicBezTo>
                    <a:pt x="295910" y="6330950"/>
                    <a:pt x="19050" y="6054090"/>
                    <a:pt x="19050" y="5715000"/>
                  </a:cubicBezTo>
                  <a:lnTo>
                    <a:pt x="19050" y="635000"/>
                  </a:lnTo>
                  <a:cubicBezTo>
                    <a:pt x="19050" y="295910"/>
                    <a:pt x="295910" y="19050"/>
                    <a:pt x="635000" y="19050"/>
                  </a:cubicBezTo>
                  <a:lnTo>
                    <a:pt x="5715000" y="19050"/>
                  </a:lnTo>
                  <a:moveTo>
                    <a:pt x="5715000" y="0"/>
                  </a:moveTo>
                  <a:lnTo>
                    <a:pt x="635000" y="0"/>
                  </a:lnTo>
                  <a:cubicBezTo>
                    <a:pt x="284480" y="0"/>
                    <a:pt x="0" y="284480"/>
                    <a:pt x="0" y="635000"/>
                  </a:cubicBezTo>
                  <a:lnTo>
                    <a:pt x="0" y="5715000"/>
                  </a:lnTo>
                  <a:cubicBezTo>
                    <a:pt x="0" y="6065520"/>
                    <a:pt x="284480" y="6350000"/>
                    <a:pt x="635000" y="6350000"/>
                  </a:cubicBezTo>
                  <a:lnTo>
                    <a:pt x="5715000" y="6350000"/>
                  </a:lnTo>
                  <a:cubicBezTo>
                    <a:pt x="6065520" y="6350000"/>
                    <a:pt x="6350000" y="6065520"/>
                    <a:pt x="6350000" y="5715000"/>
                  </a:cubicBezTo>
                  <a:lnTo>
                    <a:pt x="6350000" y="635000"/>
                  </a:lnTo>
                  <a:cubicBezTo>
                    <a:pt x="6350000" y="284480"/>
                    <a:pt x="6065520" y="0"/>
                    <a:pt x="5715000" y="0"/>
                  </a:cubicBezTo>
                  <a:lnTo>
                    <a:pt x="5715000" y="0"/>
                  </a:lnTo>
                  <a:close/>
                </a:path>
              </a:pathLst>
            </a:custGeom>
            <a:solidFill>
              <a:srgbClr val="3D55CD"/>
            </a:solidFill>
          </p:spPr>
          <p:txBody>
            <a:bodyPr/>
            <a:lstStyle/>
            <a:p>
              <a:endParaRPr lang="en-KW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13474526" y="6640548"/>
            <a:ext cx="2715571" cy="515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00"/>
              </a:lnSpc>
            </a:pPr>
            <a:r>
              <a:rPr lang="en-US" sz="3800" b="1">
                <a:solidFill>
                  <a:srgbClr val="3D55CD"/>
                </a:solidFill>
                <a:latin typeface="Rubik Semi-Bold"/>
                <a:ea typeface="Rubik Semi-Bold"/>
                <a:cs typeface="Rubik Semi-Bold"/>
                <a:sym typeface="Rubik Semi-Bold"/>
              </a:rPr>
              <a:t>Step 4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474526" y="7453495"/>
            <a:ext cx="3613234" cy="2314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3000">
                <a:solidFill>
                  <a:srgbClr val="010B39"/>
                </a:solidFill>
                <a:latin typeface="Rubik"/>
                <a:ea typeface="Rubik"/>
                <a:cs typeface="Rubik"/>
                <a:sym typeface="Rubik"/>
              </a:rPr>
              <a:t>Adjust the proportion of Fall campaign to ensure the impressions and sales remain stable throughout the year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358</Words>
  <Application>Microsoft Macintosh PowerPoint</Application>
  <PresentationFormat>Custom</PresentationFormat>
  <Paragraphs>46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Rubik</vt:lpstr>
      <vt:lpstr>Rubik Bold</vt:lpstr>
      <vt:lpstr>Calibri</vt:lpstr>
      <vt:lpstr>Rubik Semi-Bold</vt:lpstr>
      <vt:lpstr>Rubik Medium</vt:lpstr>
      <vt:lpstr>Office Theme</vt:lpstr>
      <vt:lpstr>Microsoft Excel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Onyx DNA</dc:title>
  <cp:lastModifiedBy>20184746 . Abdelrahman Hussein Ibrahim Mohamed Mahfouz</cp:lastModifiedBy>
  <cp:revision>4</cp:revision>
  <dcterms:created xsi:type="dcterms:W3CDTF">2006-08-16T00:00:00Z</dcterms:created>
  <dcterms:modified xsi:type="dcterms:W3CDTF">2024-09-22T08:08:56Z</dcterms:modified>
  <dc:identifier>DAGRUt_-bpA</dc:identifier>
</cp:coreProperties>
</file>

<file path=docProps/thumbnail.jpeg>
</file>